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63" r:id="rId4"/>
    <p:sldId id="262" r:id="rId5"/>
    <p:sldId id="277" r:id="rId6"/>
    <p:sldId id="261" r:id="rId7"/>
    <p:sldId id="266" r:id="rId8"/>
    <p:sldId id="276" r:id="rId9"/>
    <p:sldId id="258" r:id="rId10"/>
    <p:sldId id="264" r:id="rId11"/>
    <p:sldId id="271" r:id="rId12"/>
    <p:sldId id="270" r:id="rId13"/>
    <p:sldId id="267" r:id="rId14"/>
    <p:sldId id="260" r:id="rId15"/>
    <p:sldId id="265" r:id="rId16"/>
    <p:sldId id="278" r:id="rId17"/>
    <p:sldId id="279" r:id="rId18"/>
    <p:sldId id="28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4" autoAdjust="0"/>
    <p:restoredTop sz="94660"/>
  </p:normalViewPr>
  <p:slideViewPr>
    <p:cSldViewPr snapToGrid="0">
      <p:cViewPr varScale="1">
        <p:scale>
          <a:sx n="72" d="100"/>
          <a:sy n="72" d="100"/>
        </p:scale>
        <p:origin x="57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5AB5-E746-4AEF-BA8E-DFEA4C937E9C}"/>
              </a:ext>
            </a:extLst>
          </p:cNvPr>
          <p:cNvSpPr>
            <a:spLocks noGrp="1"/>
          </p:cNvSpPr>
          <p:nvPr>
            <p:ph type="title"/>
          </p:nvPr>
        </p:nvSpPr>
        <p:spPr>
          <a:xfrm>
            <a:off x="2182040" y="717147"/>
            <a:ext cx="5175021" cy="772424"/>
          </a:xfrm>
        </p:spPr>
        <p:txBody>
          <a:bodyPr/>
          <a:lstStyle/>
          <a:p>
            <a:endParaRPr lang="en-US" dirty="0"/>
          </a:p>
        </p:txBody>
      </p:sp>
      <p:pic>
        <p:nvPicPr>
          <p:cNvPr id="2054" name="Picture 6" descr="Image result for MLB pitchers">
            <a:extLst>
              <a:ext uri="{FF2B5EF4-FFF2-40B4-BE49-F238E27FC236}">
                <a16:creationId xmlns:a16="http://schemas.microsoft.com/office/drawing/2014/main" id="{49F46B96-892B-4E9E-9F4F-8671F6CF7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704" y="0"/>
            <a:ext cx="6374296" cy="387764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baseball">
            <a:extLst>
              <a:ext uri="{FF2B5EF4-FFF2-40B4-BE49-F238E27FC236}">
                <a16:creationId xmlns:a16="http://schemas.microsoft.com/office/drawing/2014/main" id="{4485BA6D-BEC1-46B4-94D8-8764F966C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158" y="3887274"/>
            <a:ext cx="4534903" cy="298236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kansas city royals">
            <a:extLst>
              <a:ext uri="{FF2B5EF4-FFF2-40B4-BE49-F238E27FC236}">
                <a16:creationId xmlns:a16="http://schemas.microsoft.com/office/drawing/2014/main" id="{7271D8BA-9208-423F-BD8A-7A7BBF698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617843"/>
            <a:ext cx="4903774" cy="32666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LB pitchers">
            <a:extLst>
              <a:ext uri="{FF2B5EF4-FFF2-40B4-BE49-F238E27FC236}">
                <a16:creationId xmlns:a16="http://schemas.microsoft.com/office/drawing/2014/main" id="{29A8C713-073E-428B-938F-8B82BF332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17704" cy="38724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LB batters">
            <a:extLst>
              <a:ext uri="{FF2B5EF4-FFF2-40B4-BE49-F238E27FC236}">
                <a16:creationId xmlns:a16="http://schemas.microsoft.com/office/drawing/2014/main" id="{6E749ED2-723C-4142-A55E-15C1A352CA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9426" y="3867737"/>
            <a:ext cx="5022573" cy="3013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1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3001" y="0"/>
            <a:ext cx="9905998" cy="1478570"/>
          </a:xfrm>
        </p:spPr>
        <p:txBody>
          <a:bodyPr>
            <a:noAutofit/>
          </a:bodyPr>
          <a:lstStyle/>
          <a:p>
            <a:r>
              <a:rPr lang="en-US" sz="5400" b="1" i="1" dirty="0">
                <a:solidFill>
                  <a:schemeClr val="bg1"/>
                </a:solidFill>
              </a:rPr>
              <a:t>How this data was produced</a:t>
            </a:r>
          </a:p>
        </p:txBody>
      </p:sp>
      <p:pic>
        <p:nvPicPr>
          <p:cNvPr id="4" name="Picture 3">
            <a:extLst>
              <a:ext uri="{FF2B5EF4-FFF2-40B4-BE49-F238E27FC236}">
                <a16:creationId xmlns:a16="http://schemas.microsoft.com/office/drawing/2014/main" id="{ED937573-578E-4FAA-BA2E-F293F4978AB2}"/>
              </a:ext>
            </a:extLst>
          </p:cNvPr>
          <p:cNvPicPr/>
          <p:nvPr/>
        </p:nvPicPr>
        <p:blipFill>
          <a:blip r:embed="rId2">
            <a:extLst>
              <a:ext uri="{28A0092B-C50C-407E-A947-70E740481C1C}">
                <a14:useLocalDpi xmlns:a14="http://schemas.microsoft.com/office/drawing/2010/main" val="0"/>
              </a:ext>
            </a:extLst>
          </a:blip>
          <a:stretch>
            <a:fillRect/>
          </a:stretch>
        </p:blipFill>
        <p:spPr>
          <a:xfrm>
            <a:off x="0" y="1107468"/>
            <a:ext cx="10616366" cy="5750532"/>
          </a:xfrm>
          <a:prstGeom prst="rect">
            <a:avLst/>
          </a:prstGeom>
        </p:spPr>
      </p:pic>
      <p:pic>
        <p:nvPicPr>
          <p:cNvPr id="5" name="Picture 4">
            <a:extLst>
              <a:ext uri="{FF2B5EF4-FFF2-40B4-BE49-F238E27FC236}">
                <a16:creationId xmlns:a16="http://schemas.microsoft.com/office/drawing/2014/main" id="{F17FE941-05D9-4596-8690-5458AD390656}"/>
              </a:ext>
            </a:extLst>
          </p:cNvPr>
          <p:cNvPicPr/>
          <p:nvPr/>
        </p:nvPicPr>
        <p:blipFill>
          <a:blip r:embed="rId3">
            <a:extLst>
              <a:ext uri="{28A0092B-C50C-407E-A947-70E740481C1C}">
                <a14:useLocalDpi xmlns:a14="http://schemas.microsoft.com/office/drawing/2010/main" val="0"/>
              </a:ext>
            </a:extLst>
          </a:blip>
          <a:stretch>
            <a:fillRect/>
          </a:stretch>
        </p:blipFill>
        <p:spPr>
          <a:xfrm>
            <a:off x="6096000" y="3053860"/>
            <a:ext cx="5943600" cy="1384935"/>
          </a:xfrm>
          <a:prstGeom prst="rect">
            <a:avLst/>
          </a:prstGeom>
        </p:spPr>
      </p:pic>
    </p:spTree>
    <p:extLst>
      <p:ext uri="{BB962C8B-B14F-4D97-AF65-F5344CB8AC3E}">
        <p14:creationId xmlns:p14="http://schemas.microsoft.com/office/powerpoint/2010/main" val="19406394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11B49D-A39D-49BD-ADB8-B4F6B2226BDA}"/>
              </a:ext>
            </a:extLst>
          </p:cNvPr>
          <p:cNvPicPr/>
          <p:nvPr/>
        </p:nvPicPr>
        <p:blipFill>
          <a:blip r:embed="rId2">
            <a:extLst>
              <a:ext uri="{28A0092B-C50C-407E-A947-70E740481C1C}">
                <a14:useLocalDpi xmlns:a14="http://schemas.microsoft.com/office/drawing/2010/main" val="0"/>
              </a:ext>
            </a:extLst>
          </a:blip>
          <a:stretch>
            <a:fillRect/>
          </a:stretch>
        </p:blipFill>
        <p:spPr>
          <a:xfrm>
            <a:off x="1868557" y="1100454"/>
            <a:ext cx="8191803" cy="5757546"/>
          </a:xfrm>
          <a:prstGeom prst="rect">
            <a:avLst/>
          </a:prstGeom>
        </p:spPr>
      </p:pic>
      <p:sp>
        <p:nvSpPr>
          <p:cNvPr id="4" name="TextBox 3">
            <a:extLst>
              <a:ext uri="{FF2B5EF4-FFF2-40B4-BE49-F238E27FC236}">
                <a16:creationId xmlns:a16="http://schemas.microsoft.com/office/drawing/2014/main" id="{FD79EB2A-7718-4339-88C2-B49037E993C5}"/>
              </a:ext>
            </a:extLst>
          </p:cNvPr>
          <p:cNvSpPr txBox="1"/>
          <p:nvPr/>
        </p:nvSpPr>
        <p:spPr>
          <a:xfrm>
            <a:off x="1868557" y="318052"/>
            <a:ext cx="6122504" cy="646331"/>
          </a:xfrm>
          <a:prstGeom prst="rect">
            <a:avLst/>
          </a:prstGeom>
          <a:noFill/>
        </p:spPr>
        <p:txBody>
          <a:bodyPr wrap="square" rtlCol="0">
            <a:spAutoFit/>
          </a:bodyPr>
          <a:lstStyle/>
          <a:p>
            <a:r>
              <a:rPr lang="en-US" sz="3600" b="1" i="1" dirty="0">
                <a:solidFill>
                  <a:schemeClr val="bg1"/>
                </a:solidFill>
              </a:rPr>
              <a:t>COMMON PITCH OUTCOME</a:t>
            </a:r>
            <a:endParaRPr lang="en-US" sz="3600" i="1" dirty="0"/>
          </a:p>
        </p:txBody>
      </p:sp>
    </p:spTree>
    <p:extLst>
      <p:ext uri="{BB962C8B-B14F-4D97-AF65-F5344CB8AC3E}">
        <p14:creationId xmlns:p14="http://schemas.microsoft.com/office/powerpoint/2010/main" val="281375747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54CA0-BB42-4DFA-8FC1-1737164042D6}"/>
              </a:ext>
            </a:extLst>
          </p:cNvPr>
          <p:cNvPicPr/>
          <p:nvPr/>
        </p:nvPicPr>
        <p:blipFill>
          <a:blip r:embed="rId2">
            <a:extLst>
              <a:ext uri="{28A0092B-C50C-407E-A947-70E740481C1C}">
                <a14:useLocalDpi xmlns:a14="http://schemas.microsoft.com/office/drawing/2010/main" val="0"/>
              </a:ext>
            </a:extLst>
          </a:blip>
          <a:stretch>
            <a:fillRect/>
          </a:stretch>
        </p:blipFill>
        <p:spPr>
          <a:xfrm>
            <a:off x="2530974" y="1486769"/>
            <a:ext cx="7130051" cy="5381170"/>
          </a:xfrm>
          <a:prstGeom prst="rect">
            <a:avLst/>
          </a:prstGeom>
        </p:spPr>
      </p:pic>
      <p:sp>
        <p:nvSpPr>
          <p:cNvPr id="4" name="Title 1">
            <a:extLst>
              <a:ext uri="{FF2B5EF4-FFF2-40B4-BE49-F238E27FC236}">
                <a16:creationId xmlns:a16="http://schemas.microsoft.com/office/drawing/2014/main" id="{09D0D948-DF60-4E48-8BF7-7F34669C3EC6}"/>
              </a:ext>
            </a:extLst>
          </p:cNvPr>
          <p:cNvSpPr>
            <a:spLocks noGrp="1"/>
          </p:cNvSpPr>
          <p:nvPr>
            <p:ph type="title"/>
          </p:nvPr>
        </p:nvSpPr>
        <p:spPr>
          <a:xfrm>
            <a:off x="1143001" y="-1740"/>
            <a:ext cx="9905998" cy="1478570"/>
          </a:xfrm>
        </p:spPr>
        <p:txBody>
          <a:bodyPr/>
          <a:lstStyle/>
          <a:p>
            <a:pPr algn="ctr"/>
            <a:r>
              <a:rPr lang="en-US" b="1" i="1" dirty="0">
                <a:solidFill>
                  <a:schemeClr val="bg1"/>
                </a:solidFill>
              </a:rPr>
              <a:t>Most common MLB pitches and the percentage associated with that pitch</a:t>
            </a:r>
          </a:p>
        </p:txBody>
      </p:sp>
    </p:spTree>
    <p:extLst>
      <p:ext uri="{BB962C8B-B14F-4D97-AF65-F5344CB8AC3E}">
        <p14:creationId xmlns:p14="http://schemas.microsoft.com/office/powerpoint/2010/main" val="58884167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p:txBody>
          <a:bodyPr>
            <a:normAutofit/>
          </a:bodyPr>
          <a:lstStyle/>
          <a:p>
            <a:pPr algn="ctr"/>
            <a:r>
              <a:rPr lang="en-US" sz="5400" b="1" i="1" dirty="0">
                <a:solidFill>
                  <a:schemeClr val="bg1"/>
                </a:solidFill>
              </a:rPr>
              <a:t>How this data was produced</a:t>
            </a:r>
            <a:endParaRPr lang="en-US" sz="5400" dirty="0"/>
          </a:p>
        </p:txBody>
      </p:sp>
      <p:pic>
        <p:nvPicPr>
          <p:cNvPr id="3" name="Picture 2">
            <a:extLst>
              <a:ext uri="{FF2B5EF4-FFF2-40B4-BE49-F238E27FC236}">
                <a16:creationId xmlns:a16="http://schemas.microsoft.com/office/drawing/2014/main" id="{081D7FEE-B8E2-4F7B-87DA-ADCFD3F33A18}"/>
              </a:ext>
            </a:extLst>
          </p:cNvPr>
          <p:cNvPicPr/>
          <p:nvPr/>
        </p:nvPicPr>
        <p:blipFill>
          <a:blip r:embed="rId2">
            <a:extLst>
              <a:ext uri="{28A0092B-C50C-407E-A947-70E740481C1C}">
                <a14:useLocalDpi xmlns:a14="http://schemas.microsoft.com/office/drawing/2010/main" val="0"/>
              </a:ext>
            </a:extLst>
          </a:blip>
          <a:stretch>
            <a:fillRect/>
          </a:stretch>
        </p:blipFill>
        <p:spPr>
          <a:xfrm>
            <a:off x="390094" y="2542567"/>
            <a:ext cx="11408636" cy="2218346"/>
          </a:xfrm>
          <a:prstGeom prst="rect">
            <a:avLst/>
          </a:prstGeom>
        </p:spPr>
      </p:pic>
    </p:spTree>
    <p:extLst>
      <p:ext uri="{BB962C8B-B14F-4D97-AF65-F5344CB8AC3E}">
        <p14:creationId xmlns:p14="http://schemas.microsoft.com/office/powerpoint/2010/main" val="135336909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97574-3B8D-4854-9CF8-44CD1E048D39}"/>
              </a:ext>
            </a:extLst>
          </p:cNvPr>
          <p:cNvPicPr/>
          <p:nvPr/>
        </p:nvPicPr>
        <p:blipFill>
          <a:blip r:embed="rId2">
            <a:extLst>
              <a:ext uri="{28A0092B-C50C-407E-A947-70E740481C1C}">
                <a14:useLocalDpi xmlns:a14="http://schemas.microsoft.com/office/drawing/2010/main" val="0"/>
              </a:ext>
            </a:extLst>
          </a:blip>
          <a:stretch>
            <a:fillRect/>
          </a:stretch>
        </p:blipFill>
        <p:spPr>
          <a:xfrm>
            <a:off x="1758499" y="368431"/>
            <a:ext cx="8675001" cy="6489569"/>
          </a:xfrm>
          <a:prstGeom prst="rect">
            <a:avLst/>
          </a:prstGeom>
        </p:spPr>
      </p:pic>
    </p:spTree>
    <p:extLst>
      <p:ext uri="{BB962C8B-B14F-4D97-AF65-F5344CB8AC3E}">
        <p14:creationId xmlns:p14="http://schemas.microsoft.com/office/powerpoint/2010/main" val="421760599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3001" y="23951"/>
            <a:ext cx="9905998" cy="1478570"/>
          </a:xfrm>
        </p:spPr>
        <p:txBody>
          <a:bodyPr>
            <a:normAutofit/>
          </a:bodyPr>
          <a:lstStyle/>
          <a:p>
            <a:r>
              <a:rPr lang="en-US" sz="5400" b="1" i="1" dirty="0">
                <a:solidFill>
                  <a:schemeClr val="bg1"/>
                </a:solidFill>
              </a:rPr>
              <a:t>How this data was produced</a:t>
            </a:r>
            <a:endParaRPr lang="en-US" sz="5400" dirty="0"/>
          </a:p>
        </p:txBody>
      </p:sp>
      <p:pic>
        <p:nvPicPr>
          <p:cNvPr id="3" name="Picture 2">
            <a:extLst>
              <a:ext uri="{FF2B5EF4-FFF2-40B4-BE49-F238E27FC236}">
                <a16:creationId xmlns:a16="http://schemas.microsoft.com/office/drawing/2014/main" id="{3035EC8E-05DA-41BD-ACE1-61C420C1C145}"/>
              </a:ext>
            </a:extLst>
          </p:cNvPr>
          <p:cNvPicPr/>
          <p:nvPr/>
        </p:nvPicPr>
        <p:blipFill>
          <a:blip r:embed="rId2">
            <a:extLst>
              <a:ext uri="{28A0092B-C50C-407E-A947-70E740481C1C}">
                <a14:useLocalDpi xmlns:a14="http://schemas.microsoft.com/office/drawing/2010/main" val="0"/>
              </a:ext>
            </a:extLst>
          </a:blip>
          <a:stretch>
            <a:fillRect/>
          </a:stretch>
        </p:blipFill>
        <p:spPr>
          <a:xfrm>
            <a:off x="4310063" y="2349465"/>
            <a:ext cx="7881937" cy="4508535"/>
          </a:xfrm>
          <a:prstGeom prst="rect">
            <a:avLst/>
          </a:prstGeom>
        </p:spPr>
      </p:pic>
      <p:pic>
        <p:nvPicPr>
          <p:cNvPr id="4" name="Picture 3">
            <a:extLst>
              <a:ext uri="{FF2B5EF4-FFF2-40B4-BE49-F238E27FC236}">
                <a16:creationId xmlns:a16="http://schemas.microsoft.com/office/drawing/2014/main" id="{92A849CB-B096-47FB-9AAA-EE9997FF7C54}"/>
              </a:ext>
            </a:extLst>
          </p:cNvPr>
          <p:cNvPicPr/>
          <p:nvPr/>
        </p:nvPicPr>
        <p:blipFill>
          <a:blip r:embed="rId3">
            <a:extLst>
              <a:ext uri="{28A0092B-C50C-407E-A947-70E740481C1C}">
                <a14:useLocalDpi xmlns:a14="http://schemas.microsoft.com/office/drawing/2010/main" val="0"/>
              </a:ext>
            </a:extLst>
          </a:blip>
          <a:stretch>
            <a:fillRect/>
          </a:stretch>
        </p:blipFill>
        <p:spPr>
          <a:xfrm>
            <a:off x="0" y="966470"/>
            <a:ext cx="4944110" cy="5325110"/>
          </a:xfrm>
          <a:prstGeom prst="rect">
            <a:avLst/>
          </a:prstGeom>
        </p:spPr>
      </p:pic>
    </p:spTree>
    <p:extLst>
      <p:ext uri="{BB962C8B-B14F-4D97-AF65-F5344CB8AC3E}">
        <p14:creationId xmlns:p14="http://schemas.microsoft.com/office/powerpoint/2010/main" val="31975902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28F02B-9605-4B12-9E23-577F9C90BCB2}"/>
              </a:ext>
            </a:extLst>
          </p:cNvPr>
          <p:cNvPicPr/>
          <p:nvPr/>
        </p:nvPicPr>
        <p:blipFill>
          <a:blip r:embed="rId2">
            <a:extLst>
              <a:ext uri="{28A0092B-C50C-407E-A947-70E740481C1C}">
                <a14:useLocalDpi xmlns:a14="http://schemas.microsoft.com/office/drawing/2010/main" val="0"/>
              </a:ext>
            </a:extLst>
          </a:blip>
          <a:stretch>
            <a:fillRect/>
          </a:stretch>
        </p:blipFill>
        <p:spPr>
          <a:xfrm>
            <a:off x="2272745" y="1035431"/>
            <a:ext cx="7646506" cy="5822569"/>
          </a:xfrm>
          <a:prstGeom prst="rect">
            <a:avLst/>
          </a:prstGeom>
        </p:spPr>
      </p:pic>
      <p:sp>
        <p:nvSpPr>
          <p:cNvPr id="4" name="TextBox 3">
            <a:extLst>
              <a:ext uri="{FF2B5EF4-FFF2-40B4-BE49-F238E27FC236}">
                <a16:creationId xmlns:a16="http://schemas.microsoft.com/office/drawing/2014/main" id="{DB92FCC1-4482-4AFD-9932-59675DE14F44}"/>
              </a:ext>
            </a:extLst>
          </p:cNvPr>
          <p:cNvSpPr txBox="1"/>
          <p:nvPr/>
        </p:nvSpPr>
        <p:spPr>
          <a:xfrm>
            <a:off x="2272745" y="0"/>
            <a:ext cx="8110331" cy="1200329"/>
          </a:xfrm>
          <a:prstGeom prst="rect">
            <a:avLst/>
          </a:prstGeom>
          <a:noFill/>
        </p:spPr>
        <p:txBody>
          <a:bodyPr wrap="square" rtlCol="0">
            <a:spAutoFit/>
          </a:bodyPr>
          <a:lstStyle/>
          <a:p>
            <a:r>
              <a:rPr lang="en-US" sz="3600" b="1" i="1" dirty="0">
                <a:solidFill>
                  <a:schemeClr val="bg1"/>
                </a:solidFill>
              </a:rPr>
              <a:t>PROBABILITY OF WHAT WILL HAPPEN AFTER A “HIT” IS MADE</a:t>
            </a:r>
            <a:endParaRPr lang="en-US" sz="3600" i="1" dirty="0"/>
          </a:p>
        </p:txBody>
      </p:sp>
    </p:spTree>
    <p:extLst>
      <p:ext uri="{BB962C8B-B14F-4D97-AF65-F5344CB8AC3E}">
        <p14:creationId xmlns:p14="http://schemas.microsoft.com/office/powerpoint/2010/main" val="232299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C17FE-AAAD-4396-AE30-58D7B4846DF7}"/>
              </a:ext>
            </a:extLst>
          </p:cNvPr>
          <p:cNvSpPr>
            <a:spLocks noGrp="1"/>
          </p:cNvSpPr>
          <p:nvPr>
            <p:ph type="title"/>
          </p:nvPr>
        </p:nvSpPr>
        <p:spPr/>
        <p:txBody>
          <a:bodyPr/>
          <a:lstStyle/>
          <a:p>
            <a:pPr algn="ctr"/>
            <a:r>
              <a:rPr lang="en-US" b="1" i="1" dirty="0">
                <a:solidFill>
                  <a:schemeClr val="bg1"/>
                </a:solidFill>
              </a:rPr>
              <a:t>conclusions</a:t>
            </a:r>
          </a:p>
        </p:txBody>
      </p:sp>
      <p:sp>
        <p:nvSpPr>
          <p:cNvPr id="3" name="TextBox 2">
            <a:extLst>
              <a:ext uri="{FF2B5EF4-FFF2-40B4-BE49-F238E27FC236}">
                <a16:creationId xmlns:a16="http://schemas.microsoft.com/office/drawing/2014/main" id="{6AAE9AAA-4EB1-49B8-A1E6-D98CF7AC12F0}"/>
              </a:ext>
            </a:extLst>
          </p:cNvPr>
          <p:cNvSpPr txBox="1"/>
          <p:nvPr/>
        </p:nvSpPr>
        <p:spPr>
          <a:xfrm>
            <a:off x="1141413" y="1715167"/>
            <a:ext cx="9541565" cy="4524315"/>
          </a:xfrm>
          <a:prstGeom prst="rect">
            <a:avLst/>
          </a:prstGeom>
          <a:noFill/>
        </p:spPr>
        <p:txBody>
          <a:bodyPr wrap="square" rtlCol="0">
            <a:spAutoFit/>
          </a:bodyPr>
          <a:lstStyle/>
          <a:p>
            <a:pPr>
              <a:buFontTx/>
              <a:buChar char="-"/>
            </a:pPr>
            <a:r>
              <a:rPr lang="en-US" b="1" dirty="0"/>
              <a:t>Is the left-handed batter more effective than the right-handed batter?</a:t>
            </a:r>
          </a:p>
          <a:p>
            <a:pPr lvl="1">
              <a:buFontTx/>
              <a:buChar char="-"/>
            </a:pPr>
            <a:r>
              <a:rPr lang="en-US" b="1" dirty="0">
                <a:solidFill>
                  <a:schemeClr val="bg1"/>
                </a:solidFill>
              </a:rPr>
              <a:t>From our data we found that right handed batters produced more home runs, yes. But given the fact that 10% of the world’s population is left-handed, it is amazing the amount of home runs that were hit by left-handed batters. Simply being left-handed doesn’t make you a good baseball player, the same way that being tall doesn’t make a great basketball player. However there is a correlation to how left handers are found to be more effective batters. </a:t>
            </a:r>
          </a:p>
          <a:p>
            <a:pPr>
              <a:buFontTx/>
              <a:buChar char="-"/>
            </a:pPr>
            <a:r>
              <a:rPr lang="en-US" b="1" dirty="0"/>
              <a:t>Why is there so many types of pitches? How many? </a:t>
            </a:r>
          </a:p>
          <a:p>
            <a:pPr lvl="1">
              <a:buFontTx/>
              <a:buChar char="-"/>
            </a:pPr>
            <a:r>
              <a:rPr lang="en-US" b="1" dirty="0">
                <a:solidFill>
                  <a:schemeClr val="bg1"/>
                </a:solidFill>
              </a:rPr>
              <a:t>Each pitch is different and each pitch presents it’s own challenges. It is vital for any pitcher to be unpredictable. There were 12 pitches that we had tested. We want to know if certain pitches were found to be more effective than others. </a:t>
            </a:r>
          </a:p>
          <a:p>
            <a:pPr>
              <a:buFontTx/>
              <a:buChar char="-"/>
            </a:pPr>
            <a:r>
              <a:rPr lang="en-US" b="1" dirty="0"/>
              <a:t>What pitch is most effective for producing strikes?</a:t>
            </a:r>
          </a:p>
          <a:p>
            <a:pPr lvl="1">
              <a:buFontTx/>
              <a:buChar char="-"/>
            </a:pPr>
            <a:r>
              <a:rPr lang="en-US" b="1" dirty="0">
                <a:solidFill>
                  <a:schemeClr val="bg1"/>
                </a:solidFill>
              </a:rPr>
              <a:t>The sinker. </a:t>
            </a:r>
          </a:p>
          <a:p>
            <a:pPr>
              <a:buFontTx/>
              <a:buChar char="-"/>
            </a:pPr>
            <a:r>
              <a:rPr lang="en-US" b="1" dirty="0"/>
              <a:t>Likelihood of the pitch thrown producing a ball, strike, or foul ball?</a:t>
            </a:r>
          </a:p>
          <a:p>
            <a:pPr lvl="1">
              <a:buFontTx/>
              <a:buChar char="-"/>
            </a:pPr>
            <a:r>
              <a:rPr lang="en-US" b="1" dirty="0">
                <a:solidFill>
                  <a:schemeClr val="bg1"/>
                </a:solidFill>
              </a:rPr>
              <a:t>This information was found from our heatmap. </a:t>
            </a:r>
          </a:p>
          <a:p>
            <a:pPr>
              <a:buFontTx/>
              <a:buChar char="-"/>
            </a:pPr>
            <a:r>
              <a:rPr lang="en-US" b="1" dirty="0"/>
              <a:t>When a hit is made, what is the likelihood that you receive a home-run, single, double, or Triple?</a:t>
            </a:r>
          </a:p>
          <a:p>
            <a:pPr lvl="1">
              <a:buFontTx/>
              <a:buChar char="-"/>
            </a:pPr>
            <a:r>
              <a:rPr lang="en-US" b="1" dirty="0">
                <a:solidFill>
                  <a:schemeClr val="bg1"/>
                </a:solidFill>
              </a:rPr>
              <a:t>This information was found from our last pie chart. 64.9% of the time being a single. </a:t>
            </a:r>
          </a:p>
        </p:txBody>
      </p:sp>
    </p:spTree>
    <p:extLst>
      <p:ext uri="{BB962C8B-B14F-4D97-AF65-F5344CB8AC3E}">
        <p14:creationId xmlns:p14="http://schemas.microsoft.com/office/powerpoint/2010/main" val="112966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40E5-0391-41E3-8293-E75390C8FA0E}"/>
              </a:ext>
            </a:extLst>
          </p:cNvPr>
          <p:cNvSpPr>
            <a:spLocks noGrp="1"/>
          </p:cNvSpPr>
          <p:nvPr>
            <p:ph type="title"/>
          </p:nvPr>
        </p:nvSpPr>
        <p:spPr>
          <a:xfrm>
            <a:off x="942631" y="2689715"/>
            <a:ext cx="9905998" cy="1478570"/>
          </a:xfrm>
        </p:spPr>
        <p:txBody>
          <a:bodyPr>
            <a:normAutofit fontScale="90000"/>
          </a:bodyPr>
          <a:lstStyle/>
          <a:p>
            <a:pPr algn="ctr"/>
            <a:r>
              <a:rPr lang="en-US" sz="8800" dirty="0"/>
              <a:t>Thank you!</a:t>
            </a:r>
            <a:br>
              <a:rPr lang="en-US" sz="8800" dirty="0"/>
            </a:br>
            <a:r>
              <a:rPr lang="en-US" sz="3100" dirty="0"/>
              <a:t>Questions?</a:t>
            </a:r>
          </a:p>
        </p:txBody>
      </p:sp>
    </p:spTree>
    <p:extLst>
      <p:ext uri="{BB962C8B-B14F-4D97-AF65-F5344CB8AC3E}">
        <p14:creationId xmlns:p14="http://schemas.microsoft.com/office/powerpoint/2010/main" val="175776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F9592-55FB-452C-9AEE-4C075331180B}"/>
              </a:ext>
            </a:extLst>
          </p:cNvPr>
          <p:cNvSpPr>
            <a:spLocks noGrp="1"/>
          </p:cNvSpPr>
          <p:nvPr>
            <p:ph type="ctrTitle"/>
          </p:nvPr>
        </p:nvSpPr>
        <p:spPr>
          <a:xfrm>
            <a:off x="1876424" y="1692275"/>
            <a:ext cx="8791575" cy="1395413"/>
          </a:xfrm>
        </p:spPr>
        <p:txBody>
          <a:bodyPr>
            <a:normAutofit/>
          </a:bodyPr>
          <a:lstStyle/>
          <a:p>
            <a:pPr algn="ctr"/>
            <a:r>
              <a:rPr lang="en-US" sz="5400" b="1" dirty="0">
                <a:solidFill>
                  <a:schemeClr val="bg1"/>
                </a:solidFill>
              </a:rPr>
              <a:t>Project 1: MLB Pitch data</a:t>
            </a:r>
            <a:br>
              <a:rPr lang="en-US" sz="5400" dirty="0"/>
            </a:br>
            <a:r>
              <a:rPr lang="en-US" sz="3200" dirty="0">
                <a:solidFill>
                  <a:schemeClr val="bg1"/>
                </a:solidFill>
              </a:rPr>
              <a:t>2015-2018</a:t>
            </a:r>
          </a:p>
        </p:txBody>
      </p:sp>
      <p:sp>
        <p:nvSpPr>
          <p:cNvPr id="3" name="Subtitle 2">
            <a:extLst>
              <a:ext uri="{FF2B5EF4-FFF2-40B4-BE49-F238E27FC236}">
                <a16:creationId xmlns:a16="http://schemas.microsoft.com/office/drawing/2014/main" id="{68C1AB95-2071-4AD5-99C5-3E1EF0631EAF}"/>
              </a:ext>
            </a:extLst>
          </p:cNvPr>
          <p:cNvSpPr>
            <a:spLocks noGrp="1"/>
          </p:cNvSpPr>
          <p:nvPr>
            <p:ph type="subTitle" idx="1"/>
          </p:nvPr>
        </p:nvSpPr>
        <p:spPr>
          <a:xfrm>
            <a:off x="1876424" y="3509963"/>
            <a:ext cx="8791575" cy="1655762"/>
          </a:xfrm>
        </p:spPr>
        <p:txBody>
          <a:bodyPr>
            <a:normAutofit fontScale="92500" lnSpcReduction="10000"/>
          </a:bodyPr>
          <a:lstStyle/>
          <a:p>
            <a:pPr algn="ctr"/>
            <a:r>
              <a:rPr lang="en-US" sz="2600" b="1" i="1" dirty="0"/>
              <a:t>Team Members: </a:t>
            </a:r>
          </a:p>
          <a:p>
            <a:pPr algn="ctr"/>
            <a:r>
              <a:rPr lang="en-US" sz="2800" b="1" i="1" dirty="0"/>
              <a:t>Tim Netherton, Kale Ford</a:t>
            </a:r>
          </a:p>
          <a:p>
            <a:pPr algn="ctr"/>
            <a:r>
              <a:rPr lang="en-US" sz="2800" b="1" i="1" dirty="0"/>
              <a:t>Andrew Skinner, Karishma </a:t>
            </a:r>
            <a:r>
              <a:rPr lang="en-US" sz="2800" b="1" i="1" dirty="0" err="1"/>
              <a:t>Borse</a:t>
            </a:r>
            <a:endParaRPr lang="en-US" sz="2800" b="1" i="1" dirty="0"/>
          </a:p>
        </p:txBody>
      </p:sp>
    </p:spTree>
    <p:extLst>
      <p:ext uri="{BB962C8B-B14F-4D97-AF65-F5344CB8AC3E}">
        <p14:creationId xmlns:p14="http://schemas.microsoft.com/office/powerpoint/2010/main" val="397531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1413" y="0"/>
            <a:ext cx="9905998" cy="1478570"/>
          </a:xfrm>
        </p:spPr>
        <p:txBody>
          <a:bodyPr>
            <a:normAutofit/>
          </a:bodyPr>
          <a:lstStyle/>
          <a:p>
            <a:pPr algn="ctr"/>
            <a:r>
              <a:rPr lang="en-US" sz="8000" b="1" i="1" dirty="0">
                <a:solidFill>
                  <a:schemeClr val="bg1"/>
                </a:solidFill>
              </a:rPr>
              <a:t>Keep in mind</a:t>
            </a:r>
          </a:p>
        </p:txBody>
      </p:sp>
      <p:sp>
        <p:nvSpPr>
          <p:cNvPr id="3" name="Rectangle 2">
            <a:extLst>
              <a:ext uri="{FF2B5EF4-FFF2-40B4-BE49-F238E27FC236}">
                <a16:creationId xmlns:a16="http://schemas.microsoft.com/office/drawing/2014/main" id="{CA29C85D-49E8-4909-BA19-2DF9104253FA}"/>
              </a:ext>
            </a:extLst>
          </p:cNvPr>
          <p:cNvSpPr/>
          <p:nvPr/>
        </p:nvSpPr>
        <p:spPr>
          <a:xfrm>
            <a:off x="1141413" y="2108201"/>
            <a:ext cx="9905998" cy="4526239"/>
          </a:xfrm>
          <a:prstGeom prst="rect">
            <a:avLst/>
          </a:prstGeom>
        </p:spPr>
        <p:txBody>
          <a:bodyPr wrap="square">
            <a:spAutoFit/>
          </a:bodyPr>
          <a:lstStyle/>
          <a:p>
            <a:pPr>
              <a:lnSpc>
                <a:spcPct val="107000"/>
              </a:lnSpc>
              <a:spcAft>
                <a:spcPts val="800"/>
              </a:spcAft>
            </a:pPr>
            <a:r>
              <a:rPr lang="en-US" sz="2800" b="1" dirty="0">
                <a:solidFill>
                  <a:schemeClr val="bg1"/>
                </a:solidFill>
                <a:ea typeface="Calibri" panose="020F0502020204030204" pitchFamily="34" charset="0"/>
                <a:cs typeface="Times New Roman" panose="02020603050405020304" pitchFamily="18" charset="0"/>
              </a:rPr>
              <a:t>Pitch Count: </a:t>
            </a:r>
          </a:p>
          <a:p>
            <a:pPr>
              <a:lnSpc>
                <a:spcPct val="107000"/>
              </a:lnSpc>
              <a:spcAft>
                <a:spcPts val="800"/>
              </a:spcAft>
            </a:pPr>
            <a:r>
              <a:rPr lang="en-US" sz="2800" dirty="0">
                <a:ea typeface="Calibri" panose="020F0502020204030204" pitchFamily="34" charset="0"/>
                <a:cs typeface="Times New Roman" panose="02020603050405020304" pitchFamily="18" charset="0"/>
              </a:rPr>
              <a:t>The </a:t>
            </a:r>
            <a:r>
              <a:rPr lang="en-US" sz="2800" b="1" dirty="0">
                <a:ea typeface="Calibri" panose="020F0502020204030204" pitchFamily="34" charset="0"/>
                <a:cs typeface="Times New Roman" panose="02020603050405020304" pitchFamily="18" charset="0"/>
              </a:rPr>
              <a:t>pitcher</a:t>
            </a:r>
            <a:r>
              <a:rPr lang="en-US" sz="2800" dirty="0">
                <a:ea typeface="Calibri" panose="020F0502020204030204" pitchFamily="34" charset="0"/>
                <a:cs typeface="Times New Roman" panose="02020603050405020304" pitchFamily="18" charset="0"/>
              </a:rPr>
              <a:t> wants to keep the </a:t>
            </a:r>
            <a:r>
              <a:rPr lang="en-US" sz="2800" b="1" dirty="0">
                <a:ea typeface="Calibri" panose="020F0502020204030204" pitchFamily="34" charset="0"/>
                <a:cs typeface="Times New Roman" panose="02020603050405020304" pitchFamily="18" charset="0"/>
              </a:rPr>
              <a:t>pitch</a:t>
            </a:r>
            <a:r>
              <a:rPr lang="en-US" sz="2800" dirty="0">
                <a:ea typeface="Calibri" panose="020F0502020204030204" pitchFamily="34" charset="0"/>
                <a:cs typeface="Times New Roman" panose="02020603050405020304" pitchFamily="18" charset="0"/>
              </a:rPr>
              <a:t> count low because of his stamina. Often a starting </a:t>
            </a:r>
            <a:r>
              <a:rPr lang="en-US" sz="2800" b="1" dirty="0">
                <a:ea typeface="Calibri" panose="020F0502020204030204" pitchFamily="34" charset="0"/>
                <a:cs typeface="Times New Roman" panose="02020603050405020304" pitchFamily="18" charset="0"/>
              </a:rPr>
              <a:t>pitcher will</a:t>
            </a:r>
            <a:r>
              <a:rPr lang="en-US" sz="2800" dirty="0">
                <a:ea typeface="Calibri" panose="020F0502020204030204" pitchFamily="34" charset="0"/>
                <a:cs typeface="Times New Roman" panose="02020603050405020304" pitchFamily="18" charset="0"/>
              </a:rPr>
              <a:t> be removed from the game after </a:t>
            </a:r>
            <a:r>
              <a:rPr lang="en-US" sz="2800" dirty="0">
                <a:highlight>
                  <a:srgbClr val="808080"/>
                </a:highlight>
                <a:ea typeface="Calibri" panose="020F0502020204030204" pitchFamily="34" charset="0"/>
                <a:cs typeface="Times New Roman" panose="02020603050405020304" pitchFamily="18" charset="0"/>
              </a:rPr>
              <a:t>100 </a:t>
            </a:r>
            <a:r>
              <a:rPr lang="en-US" sz="2800" b="1" dirty="0">
                <a:highlight>
                  <a:srgbClr val="808080"/>
                </a:highlight>
                <a:ea typeface="Calibri" panose="020F0502020204030204" pitchFamily="34" charset="0"/>
                <a:cs typeface="Times New Roman" panose="02020603050405020304" pitchFamily="18" charset="0"/>
              </a:rPr>
              <a:t>pitches</a:t>
            </a:r>
            <a:r>
              <a:rPr lang="en-US" sz="2800" dirty="0">
                <a:ea typeface="Calibri" panose="020F0502020204030204" pitchFamily="34" charset="0"/>
                <a:cs typeface="Times New Roman" panose="02020603050405020304" pitchFamily="18" charset="0"/>
              </a:rPr>
              <a:t>, regardless of the actual number of </a:t>
            </a:r>
            <a:r>
              <a:rPr lang="en-US" sz="2800" b="1" dirty="0">
                <a:ea typeface="Calibri" panose="020F0502020204030204" pitchFamily="34" charset="0"/>
                <a:cs typeface="Times New Roman" panose="02020603050405020304" pitchFamily="18" charset="0"/>
              </a:rPr>
              <a:t>innings pitched</a:t>
            </a:r>
            <a:r>
              <a:rPr lang="en-US" sz="2800" dirty="0">
                <a:ea typeface="Calibri" panose="020F0502020204030204" pitchFamily="34" charset="0"/>
                <a:cs typeface="Times New Roman" panose="02020603050405020304" pitchFamily="18" charset="0"/>
              </a:rPr>
              <a:t>, as it is reckoned to be the maximum optimal </a:t>
            </a:r>
            <a:r>
              <a:rPr lang="en-US" sz="2800" b="1" dirty="0" err="1">
                <a:ea typeface="Calibri" panose="020F0502020204030204" pitchFamily="34" charset="0"/>
                <a:cs typeface="Times New Roman" panose="02020603050405020304" pitchFamily="18" charset="0"/>
              </a:rPr>
              <a:t>pitch</a:t>
            </a:r>
            <a:r>
              <a:rPr lang="en-US" sz="2800" dirty="0" err="1">
                <a:ea typeface="Calibri" panose="020F0502020204030204" pitchFamily="34" charset="0"/>
                <a:cs typeface="Times New Roman" panose="02020603050405020304" pitchFamily="18" charset="0"/>
              </a:rPr>
              <a:t>count</a:t>
            </a:r>
            <a:r>
              <a:rPr lang="en-US" sz="2800" dirty="0">
                <a:ea typeface="Calibri" panose="020F0502020204030204" pitchFamily="34" charset="0"/>
                <a:cs typeface="Times New Roman" panose="02020603050405020304" pitchFamily="18" charset="0"/>
              </a:rPr>
              <a:t> for a starting </a:t>
            </a:r>
            <a:r>
              <a:rPr lang="en-US" sz="2800" b="1" dirty="0">
                <a:ea typeface="Calibri" panose="020F0502020204030204" pitchFamily="34" charset="0"/>
                <a:cs typeface="Times New Roman" panose="02020603050405020304" pitchFamily="18" charset="0"/>
              </a:rPr>
              <a:t>pitcher</a:t>
            </a:r>
            <a:r>
              <a:rPr lang="en-US" sz="2800" dirty="0">
                <a:ea typeface="Calibri" panose="020F0502020204030204" pitchFamily="34" charset="0"/>
                <a:cs typeface="Times New Roman" panose="02020603050405020304" pitchFamily="18" charset="0"/>
              </a:rPr>
              <a:t>.</a:t>
            </a:r>
          </a:p>
          <a:p>
            <a:pPr>
              <a:lnSpc>
                <a:spcPct val="107000"/>
              </a:lnSpc>
              <a:spcAft>
                <a:spcPts val="800"/>
              </a:spcAft>
            </a:pPr>
            <a:r>
              <a:rPr lang="en-US" sz="2800" b="1" dirty="0">
                <a:solidFill>
                  <a:schemeClr val="bg1"/>
                </a:solidFill>
                <a:ea typeface="Calibri" panose="020F0502020204030204" pitchFamily="34" charset="0"/>
                <a:cs typeface="Times New Roman" panose="02020603050405020304" pitchFamily="18" charset="0"/>
              </a:rPr>
              <a:t>General Baseball Rules:</a:t>
            </a:r>
          </a:p>
          <a:p>
            <a:pPr>
              <a:lnSpc>
                <a:spcPct val="107000"/>
              </a:lnSpc>
              <a:spcAft>
                <a:spcPts val="800"/>
              </a:spcAft>
            </a:pPr>
            <a:r>
              <a:rPr lang="en-US" sz="2800" dirty="0">
                <a:ea typeface="Calibri" panose="020F0502020204030204" pitchFamily="34" charset="0"/>
                <a:cs typeface="Times New Roman" panose="02020603050405020304" pitchFamily="18" charset="0"/>
              </a:rPr>
              <a:t>There are 9 innings in a game. The team with the most Runs at the end of the game wins. Most starting pitchers pitch 3-5 innings. </a:t>
            </a:r>
          </a:p>
        </p:txBody>
      </p:sp>
    </p:spTree>
    <p:extLst>
      <p:ext uri="{BB962C8B-B14F-4D97-AF65-F5344CB8AC3E}">
        <p14:creationId xmlns:p14="http://schemas.microsoft.com/office/powerpoint/2010/main" val="150942872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144589" y="618518"/>
            <a:ext cx="9905998" cy="1478570"/>
          </a:xfrm>
        </p:spPr>
        <p:txBody>
          <a:bodyPr>
            <a:normAutofit/>
          </a:bodyPr>
          <a:lstStyle/>
          <a:p>
            <a:pPr algn="ctr"/>
            <a:r>
              <a:rPr lang="en-US" sz="6000" b="1" i="1" dirty="0">
                <a:solidFill>
                  <a:schemeClr val="bg1"/>
                </a:solidFill>
              </a:rPr>
              <a:t>Problems we are testing</a:t>
            </a:r>
          </a:p>
        </p:txBody>
      </p:sp>
      <p:sp>
        <p:nvSpPr>
          <p:cNvPr id="4" name="Subtitle 2">
            <a:extLst>
              <a:ext uri="{FF2B5EF4-FFF2-40B4-BE49-F238E27FC236}">
                <a16:creationId xmlns:a16="http://schemas.microsoft.com/office/drawing/2014/main" id="{38931B6B-AF52-441E-BD50-3FDB0571E123}"/>
              </a:ext>
            </a:extLst>
          </p:cNvPr>
          <p:cNvSpPr txBox="1">
            <a:spLocks/>
          </p:cNvSpPr>
          <p:nvPr/>
        </p:nvSpPr>
        <p:spPr>
          <a:xfrm>
            <a:off x="1141413" y="2097088"/>
            <a:ext cx="8791575" cy="1655762"/>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Tx/>
              <a:buChar char="-"/>
            </a:pPr>
            <a:r>
              <a:rPr lang="en-US" sz="2800" b="1" dirty="0"/>
              <a:t>Is the left-handed batter more effective than the right-handed batter?</a:t>
            </a:r>
          </a:p>
          <a:p>
            <a:pPr>
              <a:buFontTx/>
              <a:buChar char="-"/>
            </a:pPr>
            <a:r>
              <a:rPr lang="en-US" sz="2800" b="1" dirty="0"/>
              <a:t>Why is there so many types of pitches? How many? </a:t>
            </a:r>
          </a:p>
          <a:p>
            <a:pPr>
              <a:buFontTx/>
              <a:buChar char="-"/>
            </a:pPr>
            <a:r>
              <a:rPr lang="en-US" sz="2800" b="1" dirty="0"/>
              <a:t>What pitch is most effective for producing strikes?</a:t>
            </a:r>
          </a:p>
          <a:p>
            <a:pPr>
              <a:buFontTx/>
              <a:buChar char="-"/>
            </a:pPr>
            <a:r>
              <a:rPr lang="en-US" sz="2800" b="1" dirty="0"/>
              <a:t>Likelihood of the pitch thrown producing a ball, strike, or foul ball?</a:t>
            </a:r>
          </a:p>
          <a:p>
            <a:pPr>
              <a:buFontTx/>
              <a:buChar char="-"/>
            </a:pPr>
            <a:r>
              <a:rPr lang="en-US" sz="2800" b="1" dirty="0"/>
              <a:t>When a hit is made, what is the likelihood that you receive a home-run, single, double, or Triple?</a:t>
            </a:r>
          </a:p>
          <a:p>
            <a:pPr>
              <a:buFontTx/>
              <a:buChar char="-"/>
            </a:pPr>
            <a:endParaRPr lang="en-US" sz="2800" b="1" dirty="0"/>
          </a:p>
          <a:p>
            <a:pPr>
              <a:buFontTx/>
              <a:buChar char="-"/>
            </a:pPr>
            <a:endParaRPr lang="en-US" sz="2800" b="1" dirty="0"/>
          </a:p>
        </p:txBody>
      </p:sp>
    </p:spTree>
    <p:extLst>
      <p:ext uri="{BB962C8B-B14F-4D97-AF65-F5344CB8AC3E}">
        <p14:creationId xmlns:p14="http://schemas.microsoft.com/office/powerpoint/2010/main" val="129476061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772C-DB4E-4101-87A5-E2613AABFA7E}"/>
              </a:ext>
            </a:extLst>
          </p:cNvPr>
          <p:cNvSpPr>
            <a:spLocks noGrp="1"/>
          </p:cNvSpPr>
          <p:nvPr>
            <p:ph type="title"/>
          </p:nvPr>
        </p:nvSpPr>
        <p:spPr>
          <a:xfrm>
            <a:off x="1093306" y="936571"/>
            <a:ext cx="9905998" cy="1478570"/>
          </a:xfrm>
        </p:spPr>
        <p:txBody>
          <a:bodyPr>
            <a:normAutofit fontScale="90000"/>
          </a:bodyPr>
          <a:lstStyle/>
          <a:p>
            <a:pPr algn="ctr"/>
            <a:r>
              <a:rPr lang="en-US" b="1" i="1" dirty="0">
                <a:solidFill>
                  <a:schemeClr val="bg1"/>
                </a:solidFill>
              </a:rPr>
              <a:t>Is the left-handed batter more effective than the right-handed batter?</a:t>
            </a:r>
            <a:br>
              <a:rPr lang="en-US" b="1" i="1" dirty="0">
                <a:solidFill>
                  <a:schemeClr val="bg1"/>
                </a:solidFill>
              </a:rPr>
            </a:br>
            <a:endParaRPr lang="en-US" i="1" dirty="0">
              <a:solidFill>
                <a:schemeClr val="bg1"/>
              </a:solidFill>
            </a:endParaRPr>
          </a:p>
        </p:txBody>
      </p:sp>
      <p:sp>
        <p:nvSpPr>
          <p:cNvPr id="3" name="TextBox 2">
            <a:extLst>
              <a:ext uri="{FF2B5EF4-FFF2-40B4-BE49-F238E27FC236}">
                <a16:creationId xmlns:a16="http://schemas.microsoft.com/office/drawing/2014/main" id="{9B5C7A40-EC0E-491E-942D-592B3D2E8152}"/>
              </a:ext>
            </a:extLst>
          </p:cNvPr>
          <p:cNvSpPr txBox="1"/>
          <p:nvPr/>
        </p:nvSpPr>
        <p:spPr>
          <a:xfrm>
            <a:off x="1176131" y="2822712"/>
            <a:ext cx="9740347" cy="1815882"/>
          </a:xfrm>
          <a:prstGeom prst="rect">
            <a:avLst/>
          </a:prstGeom>
          <a:noFill/>
        </p:spPr>
        <p:txBody>
          <a:bodyPr wrap="square" rtlCol="0">
            <a:spAutoFit/>
          </a:bodyPr>
          <a:lstStyle/>
          <a:p>
            <a:r>
              <a:rPr lang="en-US" sz="2800" dirty="0"/>
              <a:t>Based upon what we’ve found we found that even though right-handed batters produced more home-runs than left-handed batters. The effectiveness of left-handed batters should not go unnoticed. As they produced  </a:t>
            </a:r>
          </a:p>
        </p:txBody>
      </p:sp>
    </p:spTree>
    <p:extLst>
      <p:ext uri="{BB962C8B-B14F-4D97-AF65-F5344CB8AC3E}">
        <p14:creationId xmlns:p14="http://schemas.microsoft.com/office/powerpoint/2010/main" val="3158445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655638" y="0"/>
            <a:ext cx="9905998" cy="1478570"/>
          </a:xfrm>
        </p:spPr>
        <p:txBody>
          <a:bodyPr/>
          <a:lstStyle/>
          <a:p>
            <a:endParaRPr lang="en-US" dirty="0"/>
          </a:p>
        </p:txBody>
      </p:sp>
      <p:pic>
        <p:nvPicPr>
          <p:cNvPr id="3" name="Picture 2">
            <a:extLst>
              <a:ext uri="{FF2B5EF4-FFF2-40B4-BE49-F238E27FC236}">
                <a16:creationId xmlns:a16="http://schemas.microsoft.com/office/drawing/2014/main" id="{03543077-E670-4342-98D9-64E19EE8B279}"/>
              </a:ext>
            </a:extLst>
          </p:cNvPr>
          <p:cNvPicPr/>
          <p:nvPr/>
        </p:nvPicPr>
        <p:blipFill>
          <a:blip r:embed="rId2">
            <a:extLst>
              <a:ext uri="{28A0092B-C50C-407E-A947-70E740481C1C}">
                <a14:useLocalDpi xmlns:a14="http://schemas.microsoft.com/office/drawing/2010/main" val="0"/>
              </a:ext>
            </a:extLst>
          </a:blip>
          <a:stretch>
            <a:fillRect/>
          </a:stretch>
        </p:blipFill>
        <p:spPr>
          <a:xfrm>
            <a:off x="1630364" y="536769"/>
            <a:ext cx="8677890" cy="5784462"/>
          </a:xfrm>
          <a:prstGeom prst="rect">
            <a:avLst/>
          </a:prstGeom>
        </p:spPr>
      </p:pic>
    </p:spTree>
    <p:extLst>
      <p:ext uri="{BB962C8B-B14F-4D97-AF65-F5344CB8AC3E}">
        <p14:creationId xmlns:p14="http://schemas.microsoft.com/office/powerpoint/2010/main" val="97780329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92D-F621-460C-997D-0C69A2B7A219}"/>
              </a:ext>
            </a:extLst>
          </p:cNvPr>
          <p:cNvSpPr>
            <a:spLocks noGrp="1"/>
          </p:cNvSpPr>
          <p:nvPr>
            <p:ph type="title"/>
          </p:nvPr>
        </p:nvSpPr>
        <p:spPr>
          <a:xfrm>
            <a:off x="1298575" y="0"/>
            <a:ext cx="9905998" cy="1478570"/>
          </a:xfrm>
        </p:spPr>
        <p:txBody>
          <a:bodyPr>
            <a:normAutofit/>
          </a:bodyPr>
          <a:lstStyle/>
          <a:p>
            <a:r>
              <a:rPr lang="en-US" sz="5400" b="1" i="1" dirty="0">
                <a:solidFill>
                  <a:schemeClr val="bg1"/>
                </a:solidFill>
              </a:rPr>
              <a:t>How this data was produced</a:t>
            </a:r>
            <a:endParaRPr lang="en-US" sz="5400" dirty="0"/>
          </a:p>
        </p:txBody>
      </p:sp>
      <p:pic>
        <p:nvPicPr>
          <p:cNvPr id="5" name="Picture 4">
            <a:extLst>
              <a:ext uri="{FF2B5EF4-FFF2-40B4-BE49-F238E27FC236}">
                <a16:creationId xmlns:a16="http://schemas.microsoft.com/office/drawing/2014/main" id="{59192F77-CC5E-4A94-9A8E-32D55B2E83B3}"/>
              </a:ext>
            </a:extLst>
          </p:cNvPr>
          <p:cNvPicPr/>
          <p:nvPr/>
        </p:nvPicPr>
        <p:blipFill>
          <a:blip r:embed="rId2">
            <a:extLst>
              <a:ext uri="{28A0092B-C50C-407E-A947-70E740481C1C}">
                <a14:useLocalDpi xmlns:a14="http://schemas.microsoft.com/office/drawing/2010/main" val="0"/>
              </a:ext>
            </a:extLst>
          </a:blip>
          <a:stretch>
            <a:fillRect/>
          </a:stretch>
        </p:blipFill>
        <p:spPr>
          <a:xfrm>
            <a:off x="8597706" y="942391"/>
            <a:ext cx="3594294" cy="5915609"/>
          </a:xfrm>
          <a:prstGeom prst="rect">
            <a:avLst/>
          </a:prstGeom>
        </p:spPr>
      </p:pic>
      <p:pic>
        <p:nvPicPr>
          <p:cNvPr id="6" name="Picture 5">
            <a:extLst>
              <a:ext uri="{FF2B5EF4-FFF2-40B4-BE49-F238E27FC236}">
                <a16:creationId xmlns:a16="http://schemas.microsoft.com/office/drawing/2014/main" id="{34E45CD3-97E3-4D3C-8CE2-B365A9848E57}"/>
              </a:ext>
            </a:extLst>
          </p:cNvPr>
          <p:cNvPicPr/>
          <p:nvPr/>
        </p:nvPicPr>
        <p:blipFill>
          <a:blip r:embed="rId3">
            <a:extLst>
              <a:ext uri="{28A0092B-C50C-407E-A947-70E740481C1C}">
                <a14:useLocalDpi xmlns:a14="http://schemas.microsoft.com/office/drawing/2010/main" val="0"/>
              </a:ext>
            </a:extLst>
          </a:blip>
          <a:stretch>
            <a:fillRect/>
          </a:stretch>
        </p:blipFill>
        <p:spPr>
          <a:xfrm>
            <a:off x="4902993" y="973828"/>
            <a:ext cx="3694713" cy="5884172"/>
          </a:xfrm>
          <a:prstGeom prst="rect">
            <a:avLst/>
          </a:prstGeom>
        </p:spPr>
      </p:pic>
      <p:pic>
        <p:nvPicPr>
          <p:cNvPr id="7" name="Picture 6">
            <a:extLst>
              <a:ext uri="{FF2B5EF4-FFF2-40B4-BE49-F238E27FC236}">
                <a16:creationId xmlns:a16="http://schemas.microsoft.com/office/drawing/2014/main" id="{CA8837C1-D3B5-48A6-95FF-FF933FC4C7B6}"/>
              </a:ext>
            </a:extLst>
          </p:cNvPr>
          <p:cNvPicPr/>
          <p:nvPr/>
        </p:nvPicPr>
        <p:blipFill>
          <a:blip r:embed="rId4">
            <a:extLst>
              <a:ext uri="{28A0092B-C50C-407E-A947-70E740481C1C}">
                <a14:useLocalDpi xmlns:a14="http://schemas.microsoft.com/office/drawing/2010/main" val="0"/>
              </a:ext>
            </a:extLst>
          </a:blip>
          <a:stretch>
            <a:fillRect/>
          </a:stretch>
        </p:blipFill>
        <p:spPr>
          <a:xfrm>
            <a:off x="1" y="942391"/>
            <a:ext cx="5729288" cy="4634102"/>
          </a:xfrm>
          <a:prstGeom prst="rect">
            <a:avLst/>
          </a:prstGeom>
        </p:spPr>
      </p:pic>
    </p:spTree>
    <p:extLst>
      <p:ext uri="{BB962C8B-B14F-4D97-AF65-F5344CB8AC3E}">
        <p14:creationId xmlns:p14="http://schemas.microsoft.com/office/powerpoint/2010/main" val="6216088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2B1E-EC21-4CBF-9A23-D9C1BEF70CDB}"/>
              </a:ext>
            </a:extLst>
          </p:cNvPr>
          <p:cNvSpPr>
            <a:spLocks noGrp="1"/>
          </p:cNvSpPr>
          <p:nvPr>
            <p:ph type="title"/>
          </p:nvPr>
        </p:nvSpPr>
        <p:spPr>
          <a:xfrm>
            <a:off x="1143001" y="930013"/>
            <a:ext cx="9905998" cy="1478570"/>
          </a:xfrm>
        </p:spPr>
        <p:txBody>
          <a:bodyPr>
            <a:noAutofit/>
          </a:bodyPr>
          <a:lstStyle/>
          <a:p>
            <a:pPr algn="ctr"/>
            <a:r>
              <a:rPr lang="en-US" b="1" i="1" dirty="0">
                <a:solidFill>
                  <a:schemeClr val="bg1"/>
                </a:solidFill>
              </a:rPr>
              <a:t>What pitch is most effective for producing strikes and foul ball?</a:t>
            </a:r>
            <a:br>
              <a:rPr lang="en-US" b="1" i="1" dirty="0">
                <a:solidFill>
                  <a:schemeClr val="bg1"/>
                </a:solidFill>
              </a:rPr>
            </a:br>
            <a:endParaRPr lang="en-US" i="1" dirty="0">
              <a:solidFill>
                <a:schemeClr val="bg1"/>
              </a:solidFill>
            </a:endParaRPr>
          </a:p>
        </p:txBody>
      </p:sp>
      <p:sp>
        <p:nvSpPr>
          <p:cNvPr id="3" name="TextBox 2">
            <a:extLst>
              <a:ext uri="{FF2B5EF4-FFF2-40B4-BE49-F238E27FC236}">
                <a16:creationId xmlns:a16="http://schemas.microsoft.com/office/drawing/2014/main" id="{892C939E-D1EC-4460-BA0C-3071ACBD3C1B}"/>
              </a:ext>
            </a:extLst>
          </p:cNvPr>
          <p:cNvSpPr txBox="1"/>
          <p:nvPr/>
        </p:nvSpPr>
        <p:spPr>
          <a:xfrm>
            <a:off x="1219200" y="3909391"/>
            <a:ext cx="9793357"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t>From the data we collected we found that the slider was the most effective pitch when trying to produce a strike. </a:t>
            </a:r>
          </a:p>
          <a:p>
            <a:pPr marL="457200" indent="-457200">
              <a:buFont typeface="Arial" panose="020B0604020202020204" pitchFamily="34" charset="0"/>
              <a:buChar char="•"/>
            </a:pPr>
            <a:r>
              <a:rPr lang="en-US" sz="2800" dirty="0"/>
              <a:t>We also found that the 4-Seam Fastball produced the highest likelihood of a foul ball. </a:t>
            </a:r>
          </a:p>
        </p:txBody>
      </p:sp>
    </p:spTree>
    <p:extLst>
      <p:ext uri="{BB962C8B-B14F-4D97-AF65-F5344CB8AC3E}">
        <p14:creationId xmlns:p14="http://schemas.microsoft.com/office/powerpoint/2010/main" val="3721574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8ADE65-6493-47EB-92B4-E1E9D1D25885}"/>
              </a:ext>
            </a:extLst>
          </p:cNvPr>
          <p:cNvPicPr/>
          <p:nvPr/>
        </p:nvPicPr>
        <p:blipFill>
          <a:blip r:embed="rId2">
            <a:extLst>
              <a:ext uri="{28A0092B-C50C-407E-A947-70E740481C1C}">
                <a14:useLocalDpi xmlns:a14="http://schemas.microsoft.com/office/drawing/2010/main" val="0"/>
              </a:ext>
            </a:extLst>
          </a:blip>
          <a:stretch>
            <a:fillRect/>
          </a:stretch>
        </p:blipFill>
        <p:spPr>
          <a:xfrm>
            <a:off x="-72642" y="0"/>
            <a:ext cx="12264642" cy="6857999"/>
          </a:xfrm>
          <a:prstGeom prst="rect">
            <a:avLst/>
          </a:prstGeom>
        </p:spPr>
      </p:pic>
    </p:spTree>
    <p:extLst>
      <p:ext uri="{BB962C8B-B14F-4D97-AF65-F5344CB8AC3E}">
        <p14:creationId xmlns:p14="http://schemas.microsoft.com/office/powerpoint/2010/main" val="3452546039"/>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2673</TotalTime>
  <Words>476</Words>
  <Application>Microsoft Office PowerPoint</Application>
  <PresentationFormat>Widescreen</PresentationFormat>
  <Paragraphs>39</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Tw Cen MT</vt:lpstr>
      <vt:lpstr>Circuit</vt:lpstr>
      <vt:lpstr>PowerPoint Presentation</vt:lpstr>
      <vt:lpstr>Project 1: MLB Pitch data 2015-2018</vt:lpstr>
      <vt:lpstr>Keep in mind</vt:lpstr>
      <vt:lpstr>Problems we are testing</vt:lpstr>
      <vt:lpstr>Is the left-handed batter more effective than the right-handed batter? </vt:lpstr>
      <vt:lpstr>PowerPoint Presentation</vt:lpstr>
      <vt:lpstr>How this data was produced</vt:lpstr>
      <vt:lpstr>What pitch is most effective for producing strikes and foul ball? </vt:lpstr>
      <vt:lpstr>PowerPoint Presentation</vt:lpstr>
      <vt:lpstr>How this data was produced</vt:lpstr>
      <vt:lpstr>PowerPoint Presentation</vt:lpstr>
      <vt:lpstr>Most common MLB pitches and the percentage associated with that pitch</vt:lpstr>
      <vt:lpstr>How this data was produced</vt:lpstr>
      <vt:lpstr>PowerPoint Presentation</vt:lpstr>
      <vt:lpstr>How this data was produced</vt:lpstr>
      <vt:lpstr>PowerPoint Presentation</vt:lpstr>
      <vt:lpstr>conclusions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Netherton</dc:creator>
  <cp:lastModifiedBy>Tim Netherton</cp:lastModifiedBy>
  <cp:revision>26</cp:revision>
  <dcterms:created xsi:type="dcterms:W3CDTF">2019-02-23T18:30:50Z</dcterms:created>
  <dcterms:modified xsi:type="dcterms:W3CDTF">2019-03-04T02:30:35Z</dcterms:modified>
</cp:coreProperties>
</file>